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77" r:id="rId3"/>
    <p:sldId id="280" r:id="rId4"/>
    <p:sldId id="287" r:id="rId5"/>
    <p:sldId id="281" r:id="rId6"/>
    <p:sldId id="282" r:id="rId7"/>
    <p:sldId id="283" r:id="rId8"/>
    <p:sldId id="278" r:id="rId9"/>
    <p:sldId id="279" r:id="rId10"/>
    <p:sldId id="284" r:id="rId11"/>
    <p:sldId id="285"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66" d="100"/>
          <a:sy n="66" d="100"/>
        </p:scale>
        <p:origin x="876" y="6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‹Nº›</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‹Nº›</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‹Nº›</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Pars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50685" y="1807754"/>
            <a:ext cx="10058400" cy="2743200"/>
          </a:xfrm>
        </p:spPr>
        <p:txBody>
          <a:bodyPr>
            <a:normAutofit/>
          </a:bodyPr>
          <a:lstStyle/>
          <a:p>
            <a:r>
              <a:rPr lang="es-ES" noProof="1" smtClean="0"/>
              <a:t>SHAKESPEARE’S PROJECT</a:t>
            </a:r>
            <a:endParaRPr lang="es-ES" noProof="1"/>
          </a:p>
        </p:txBody>
      </p:sp>
      <p:sp>
        <p:nvSpPr>
          <p:cNvPr id="3" name="Subtítulo 2"/>
          <p:cNvSpPr>
            <a:spLocks noGrp="1"/>
          </p:cNvSpPr>
          <p:nvPr>
            <p:ph type="subTitle" idx="1"/>
          </p:nvPr>
        </p:nvSpPr>
        <p:spPr>
          <a:xfrm>
            <a:off x="950685" y="4794380"/>
            <a:ext cx="10058400" cy="365760"/>
          </a:xfrm>
        </p:spPr>
        <p:txBody>
          <a:bodyPr>
            <a:noAutofit/>
          </a:bodyPr>
          <a:lstStyle/>
          <a:p>
            <a:r>
              <a:rPr lang="es-ES" noProof="1" smtClean="0"/>
              <a:t>arC ANGEL CHUA, Paula merdcadal, Xènia acosta</a:t>
            </a:r>
          </a:p>
          <a:p>
            <a:r>
              <a:rPr lang="es-ES" noProof="1" smtClean="0"/>
              <a:t>3ER </a:t>
            </a:r>
            <a:r>
              <a:rPr lang="es-ES" noProof="1"/>
              <a:t>ESO C </a:t>
            </a:r>
          </a:p>
          <a:p>
            <a:endParaRPr lang="es-ES" noProof="1"/>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i="1" dirty="0">
                <a:effectLst/>
              </a:rPr>
              <a:t>the development of the story</a:t>
            </a:r>
            <a:endParaRPr lang="ca-ES" dirty="0"/>
          </a:p>
        </p:txBody>
      </p:sp>
      <p:sp>
        <p:nvSpPr>
          <p:cNvPr id="3" name="Marcador de contenido 2"/>
          <p:cNvSpPr>
            <a:spLocks noGrp="1"/>
          </p:cNvSpPr>
          <p:nvPr>
            <p:ph idx="1"/>
          </p:nvPr>
        </p:nvSpPr>
        <p:spPr/>
        <p:txBody>
          <a:bodyPr>
            <a:normAutofit/>
          </a:bodyPr>
          <a:lstStyle/>
          <a:p>
            <a:r>
              <a:rPr lang="en-US" dirty="0"/>
              <a:t>The play is nominally set in the early 15th century, during the same period as the </a:t>
            </a:r>
            <a:r>
              <a:rPr lang="en-US" i="1" dirty="0"/>
              <a:t>Henry IV</a:t>
            </a:r>
            <a:r>
              <a:rPr lang="en-US" dirty="0"/>
              <a:t> plays featuring Falstaff, but there is only one brief reference to this period, a line in which the character Fenton is said to have been one of Prince Hal's rowdy friends (he "kept company with the wild prince and </a:t>
            </a:r>
            <a:r>
              <a:rPr lang="en-US" dirty="0" err="1"/>
              <a:t>Poins</a:t>
            </a:r>
            <a:r>
              <a:rPr lang="en-US" dirty="0"/>
              <a:t>"). In all other respects, the play implies a contemporary setting of the Elizabethan era, c. 1600.</a:t>
            </a:r>
          </a:p>
          <a:p>
            <a:r>
              <a:rPr lang="en-US" dirty="0"/>
              <a:t>Falstaff arrives in Windsor very short on money. He decides, to obtain financial advantage, that he will court two wealthy married women, Mistress Ford and Mistress Page. Falstaff decides to send the women identical love letters and asks his servants – Pistol and </a:t>
            </a:r>
            <a:r>
              <a:rPr lang="en-US" dirty="0" err="1"/>
              <a:t>Nym</a:t>
            </a:r>
            <a:r>
              <a:rPr lang="en-US" dirty="0"/>
              <a:t> – to deliver them to the wives. When they refuse, Falstaff sacks them, and, in revenge, the men tell Ford and Page (the husbands) of Falstaff's intentions. Page is not concerned, but the jealous Ford persuades the Host of the Garter Inn to introduce him to Falstaff as a 'Master Brook' so that he can find out Falstaff's plans.</a:t>
            </a:r>
          </a:p>
          <a:p>
            <a:endParaRPr lang="ca-ES" dirty="0"/>
          </a:p>
        </p:txBody>
      </p:sp>
    </p:spTree>
    <p:extLst>
      <p:ext uri="{BB962C8B-B14F-4D97-AF65-F5344CB8AC3E}">
        <p14:creationId xmlns:p14="http://schemas.microsoft.com/office/powerpoint/2010/main" val="41270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i="1" dirty="0">
                <a:effectLst/>
              </a:rPr>
              <a:t>the development of the story</a:t>
            </a:r>
            <a:endParaRPr lang="ca-ES" dirty="0"/>
          </a:p>
        </p:txBody>
      </p:sp>
      <p:sp>
        <p:nvSpPr>
          <p:cNvPr id="3" name="Marcador de contenido 2"/>
          <p:cNvSpPr>
            <a:spLocks noGrp="1"/>
          </p:cNvSpPr>
          <p:nvPr>
            <p:ph idx="1"/>
          </p:nvPr>
        </p:nvSpPr>
        <p:spPr/>
        <p:txBody>
          <a:bodyPr/>
          <a:lstStyle/>
          <a:p>
            <a:r>
              <a:rPr lang="en-US" dirty="0"/>
              <a:t>Meanwhile, three different men are trying to win the hand of Page's daughter, Anne Page. Mistress Page would like her daughter to marry Doctor Caius, a French physician, whereas the girl's father would like her to marry Master Slender. Anne herself is in love with Master Fenton, but Page had previously rejected Fenton as a suitor due to his having squandered his considerable fortune on high-class living. Hugh Evans, a Welsh </a:t>
            </a:r>
            <a:r>
              <a:rPr lang="en-US" dirty="0">
                <a:hlinkClick r:id="rId2" tooltip="Parson"/>
              </a:rPr>
              <a:t>parson</a:t>
            </a:r>
            <a:r>
              <a:rPr lang="en-US" dirty="0"/>
              <a:t>, tries to enlist the help of Mistress Quickly (servant to Doctor Caius) in wooing Anne for Slender, but the doctor discovers this and challenges Evans to a duel. The Host of the Garter Inn prevents this duel by telling both men a different meeting place, causing much amusement for himself, Justice Shallow, Page and others. Evans and Caius decide to work together to be revenged on the Host.</a:t>
            </a:r>
          </a:p>
          <a:p>
            <a:endParaRPr lang="ca-ES" dirty="0"/>
          </a:p>
        </p:txBody>
      </p:sp>
    </p:spTree>
    <p:extLst>
      <p:ext uri="{BB962C8B-B14F-4D97-AF65-F5344CB8AC3E}">
        <p14:creationId xmlns:p14="http://schemas.microsoft.com/office/powerpoint/2010/main" val="255857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485" y="566058"/>
            <a:ext cx="4136571" cy="1877886"/>
          </a:xfrm>
        </p:spPr>
        <p:txBody>
          <a:bodyPr>
            <a:normAutofit fontScale="90000"/>
          </a:bodyPr>
          <a:lstStyle/>
          <a:p>
            <a:r>
              <a:rPr lang="es-ES" noProof="1" smtClean="0"/>
              <a:t>the </a:t>
            </a:r>
            <a:r>
              <a:rPr lang="es-ES" noProof="1"/>
              <a:t>merry wives of windsor</a:t>
            </a:r>
            <a:endParaRPr lang="ca-ES" dirty="0"/>
          </a:p>
        </p:txBody>
      </p:sp>
      <p:pic>
        <p:nvPicPr>
          <p:cNvPr id="4" name="Picture 2" descr="Resultat d'imatges de shakespeare merry wives of wind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85" y="2443944"/>
            <a:ext cx="6593114" cy="3966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2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err="1" smtClean="0"/>
              <a:t>Index</a:t>
            </a:r>
            <a:endParaRPr lang="ca-ES" dirty="0"/>
          </a:p>
        </p:txBody>
      </p:sp>
      <p:sp>
        <p:nvSpPr>
          <p:cNvPr id="3" name="Marcador de contenido 2"/>
          <p:cNvSpPr>
            <a:spLocks noGrp="1"/>
          </p:cNvSpPr>
          <p:nvPr>
            <p:ph idx="1"/>
          </p:nvPr>
        </p:nvSpPr>
        <p:spPr/>
        <p:txBody>
          <a:bodyPr/>
          <a:lstStyle/>
          <a:p>
            <a:r>
              <a:rPr lang="ca-ES" dirty="0" err="1" smtClean="0"/>
              <a:t>The</a:t>
            </a:r>
            <a:r>
              <a:rPr lang="ca-ES" dirty="0" smtClean="0"/>
              <a:t> autor..............................................................................................................4, 5 </a:t>
            </a:r>
          </a:p>
          <a:p>
            <a:r>
              <a:rPr lang="ca-ES" dirty="0" err="1" smtClean="0"/>
              <a:t>Main</a:t>
            </a:r>
            <a:r>
              <a:rPr lang="ca-ES" dirty="0" smtClean="0"/>
              <a:t> </a:t>
            </a:r>
            <a:r>
              <a:rPr lang="ca-ES" dirty="0" err="1" smtClean="0"/>
              <a:t>characters</a:t>
            </a:r>
            <a:r>
              <a:rPr lang="ca-ES" dirty="0" smtClean="0"/>
              <a:t>.................................................................................................6, 7, 8</a:t>
            </a:r>
          </a:p>
          <a:p>
            <a:r>
              <a:rPr lang="ca-ES" dirty="0" err="1" smtClean="0"/>
              <a:t>The</a:t>
            </a:r>
            <a:r>
              <a:rPr lang="ca-ES" dirty="0" smtClean="0"/>
              <a:t> </a:t>
            </a:r>
            <a:r>
              <a:rPr lang="ca-ES" dirty="0" err="1" smtClean="0"/>
              <a:t>development</a:t>
            </a:r>
            <a:r>
              <a:rPr lang="ca-ES" dirty="0" smtClean="0"/>
              <a:t> of </a:t>
            </a:r>
            <a:r>
              <a:rPr lang="ca-ES" dirty="0" err="1" smtClean="0"/>
              <a:t>the</a:t>
            </a:r>
            <a:r>
              <a:rPr lang="ca-ES" dirty="0" smtClean="0"/>
              <a:t> </a:t>
            </a:r>
            <a:r>
              <a:rPr lang="ca-ES" dirty="0" err="1" smtClean="0"/>
              <a:t>story</a:t>
            </a:r>
            <a:r>
              <a:rPr lang="ca-ES" dirty="0" smtClean="0"/>
              <a:t>......................................................................10, 11, 12</a:t>
            </a:r>
          </a:p>
          <a:p>
            <a:endParaRPr lang="ca-ES" dirty="0"/>
          </a:p>
        </p:txBody>
      </p:sp>
    </p:spTree>
    <p:extLst>
      <p:ext uri="{BB962C8B-B14F-4D97-AF65-F5344CB8AC3E}">
        <p14:creationId xmlns:p14="http://schemas.microsoft.com/office/powerpoint/2010/main" val="24776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3429" y="2090057"/>
            <a:ext cx="5239657" cy="1322465"/>
          </a:xfrm>
        </p:spPr>
        <p:txBody>
          <a:bodyPr/>
          <a:lstStyle/>
          <a:p>
            <a:r>
              <a:rPr lang="ca-ES" dirty="0" err="1" smtClean="0"/>
              <a:t>The</a:t>
            </a:r>
            <a:r>
              <a:rPr lang="ca-ES" dirty="0" smtClean="0"/>
              <a:t> </a:t>
            </a:r>
            <a:r>
              <a:rPr lang="ca-ES" dirty="0" err="1" smtClean="0"/>
              <a:t>author</a:t>
            </a:r>
            <a:r>
              <a:rPr lang="ca-ES" dirty="0" smtClean="0"/>
              <a:t> </a:t>
            </a:r>
            <a:endParaRPr lang="ca-ES" dirty="0"/>
          </a:p>
        </p:txBody>
      </p:sp>
      <p:sp>
        <p:nvSpPr>
          <p:cNvPr id="3" name="Marcador de texto 2"/>
          <p:cNvSpPr>
            <a:spLocks noGrp="1"/>
          </p:cNvSpPr>
          <p:nvPr>
            <p:ph type="body" idx="1"/>
          </p:nvPr>
        </p:nvSpPr>
        <p:spPr>
          <a:xfrm>
            <a:off x="943429" y="3634113"/>
            <a:ext cx="6125028" cy="749201"/>
          </a:xfrm>
        </p:spPr>
        <p:txBody>
          <a:bodyPr/>
          <a:lstStyle/>
          <a:p>
            <a:r>
              <a:rPr lang="ca-ES" dirty="0" smtClean="0"/>
              <a:t>William Shakespeare</a:t>
            </a:r>
            <a:r>
              <a:rPr lang="ca-ES" dirty="0"/>
              <a:t> </a:t>
            </a:r>
          </a:p>
        </p:txBody>
      </p:sp>
      <p:pic>
        <p:nvPicPr>
          <p:cNvPr id="4" name="Imagen 3"/>
          <p:cNvPicPr>
            <a:picLocks noChangeAspect="1"/>
          </p:cNvPicPr>
          <p:nvPr/>
        </p:nvPicPr>
        <p:blipFill>
          <a:blip r:embed="rId2"/>
          <a:stretch>
            <a:fillRect/>
          </a:stretch>
        </p:blipFill>
        <p:spPr>
          <a:xfrm>
            <a:off x="7969681" y="1210228"/>
            <a:ext cx="3979203" cy="3992646"/>
          </a:xfrm>
          <a:prstGeom prst="rect">
            <a:avLst/>
          </a:prstGeom>
          <a:ln>
            <a:noFill/>
          </a:ln>
          <a:effectLst>
            <a:softEdge rad="112500"/>
          </a:effectLst>
        </p:spPr>
      </p:pic>
    </p:spTree>
    <p:extLst>
      <p:ext uri="{BB962C8B-B14F-4D97-AF65-F5344CB8AC3E}">
        <p14:creationId xmlns:p14="http://schemas.microsoft.com/office/powerpoint/2010/main" val="403038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err="1" smtClean="0"/>
              <a:t>The</a:t>
            </a:r>
            <a:r>
              <a:rPr lang="ca-ES" dirty="0" smtClean="0"/>
              <a:t> </a:t>
            </a:r>
            <a:r>
              <a:rPr lang="ca-ES" dirty="0" err="1" smtClean="0"/>
              <a:t>author</a:t>
            </a:r>
            <a:r>
              <a:rPr lang="ca-ES" dirty="0" smtClean="0">
                <a:sym typeface="Wingdings" panose="05000000000000000000" pitchFamily="2" charset="2"/>
              </a:rPr>
              <a:t> William </a:t>
            </a:r>
            <a:r>
              <a:rPr lang="ca-ES" dirty="0" err="1" smtClean="0">
                <a:sym typeface="Wingdings" panose="05000000000000000000" pitchFamily="2" charset="2"/>
              </a:rPr>
              <a:t>Shakespeare’s</a:t>
            </a:r>
            <a:endParaRPr lang="ca-ES" dirty="0"/>
          </a:p>
        </p:txBody>
      </p:sp>
      <p:sp>
        <p:nvSpPr>
          <p:cNvPr id="3" name="Marcador de contenido 2"/>
          <p:cNvSpPr>
            <a:spLocks noGrp="1"/>
          </p:cNvSpPr>
          <p:nvPr>
            <p:ph idx="1"/>
          </p:nvPr>
        </p:nvSpPr>
        <p:spPr/>
        <p:txBody>
          <a:bodyPr/>
          <a:lstStyle/>
          <a:p>
            <a:r>
              <a:rPr lang="ca-ES" dirty="0" smtClean="0"/>
              <a:t>William </a:t>
            </a:r>
            <a:r>
              <a:rPr lang="ca-ES" dirty="0" err="1" smtClean="0"/>
              <a:t>Shakespeare’s</a:t>
            </a:r>
            <a:r>
              <a:rPr lang="en-US" dirty="0" smtClean="0"/>
              <a:t> </a:t>
            </a:r>
            <a:r>
              <a:rPr lang="en-US" dirty="0"/>
              <a:t>was born and brought up in </a:t>
            </a:r>
            <a:r>
              <a:rPr lang="en-US" dirty="0" smtClean="0"/>
              <a:t>Stratford upon Avon</a:t>
            </a:r>
            <a:r>
              <a:rPr lang="en-US" dirty="0" smtClean="0">
                <a:solidFill>
                  <a:schemeClr val="tx2"/>
                </a:solidFill>
              </a:rPr>
              <a:t>, </a:t>
            </a:r>
            <a:r>
              <a:rPr lang="en-US" dirty="0" smtClean="0"/>
              <a:t>Warwickshire.</a:t>
            </a:r>
            <a:endParaRPr lang="en-US" dirty="0" smtClean="0">
              <a:solidFill>
                <a:schemeClr val="tx2"/>
              </a:solidFill>
            </a:endParaRPr>
          </a:p>
          <a:p>
            <a:r>
              <a:rPr lang="en-US" dirty="0"/>
              <a:t>At the age of 18, he </a:t>
            </a:r>
            <a:r>
              <a:rPr lang="en-US" dirty="0" smtClean="0"/>
              <a:t>married</a:t>
            </a:r>
            <a:r>
              <a:rPr lang="en-US" dirty="0"/>
              <a:t> Anne </a:t>
            </a:r>
            <a:r>
              <a:rPr lang="en-US" dirty="0" smtClean="0"/>
              <a:t>Hathaway, with </a:t>
            </a:r>
            <a:r>
              <a:rPr lang="en-US" dirty="0"/>
              <a:t>whom he had three children: </a:t>
            </a:r>
            <a:r>
              <a:rPr lang="en-US" dirty="0" smtClean="0"/>
              <a:t>Susanna </a:t>
            </a:r>
            <a:r>
              <a:rPr lang="en-US" dirty="0"/>
              <a:t>and twins </a:t>
            </a:r>
            <a:r>
              <a:rPr lang="en-US" dirty="0" err="1"/>
              <a:t>Hamnet</a:t>
            </a:r>
            <a:r>
              <a:rPr lang="en-US" dirty="0"/>
              <a:t> and Judith. </a:t>
            </a:r>
            <a:endParaRPr lang="en-US" dirty="0" smtClean="0"/>
          </a:p>
          <a:p>
            <a:r>
              <a:rPr lang="en-US" dirty="0"/>
              <a:t>B</a:t>
            </a:r>
            <a:r>
              <a:rPr lang="en-US" dirty="0" smtClean="0"/>
              <a:t>etween </a:t>
            </a:r>
            <a:r>
              <a:rPr lang="en-US" dirty="0"/>
              <a:t>1585 and 1592, he began a successful career in London as an actor, writer, and part-owner of a playing company called the Lord Chamberlain's </a:t>
            </a:r>
            <a:r>
              <a:rPr lang="en-US" dirty="0" smtClean="0"/>
              <a:t>Men.</a:t>
            </a:r>
            <a:endParaRPr lang="en-US" dirty="0" smtClean="0"/>
          </a:p>
          <a:p>
            <a:r>
              <a:rPr lang="en-US" dirty="0"/>
              <a:t>He appears to have retired to Stratford around 1613, at age </a:t>
            </a:r>
            <a:r>
              <a:rPr lang="en-US" dirty="0" smtClean="0"/>
              <a:t>49. </a:t>
            </a:r>
            <a:endParaRPr lang="en-US" dirty="0" smtClean="0"/>
          </a:p>
          <a:p>
            <a:r>
              <a:rPr lang="en-US" dirty="0" smtClean="0"/>
              <a:t>He died on the 23</a:t>
            </a:r>
            <a:r>
              <a:rPr lang="en-US" baseline="30000" dirty="0" smtClean="0"/>
              <a:t>rd</a:t>
            </a:r>
            <a:r>
              <a:rPr lang="en-US" dirty="0" smtClean="0"/>
              <a:t> of  </a:t>
            </a:r>
            <a:r>
              <a:rPr lang="en-US" dirty="0"/>
              <a:t>April 1616 </a:t>
            </a:r>
            <a:r>
              <a:rPr lang="en-US" dirty="0" smtClean="0"/>
              <a:t>at the age of 52 in Stratford upon Avon</a:t>
            </a:r>
            <a:r>
              <a:rPr lang="en-US" dirty="0"/>
              <a:t>, Warwickshire, </a:t>
            </a:r>
            <a:r>
              <a:rPr lang="en-US" dirty="0" smtClean="0"/>
              <a:t>United Kingdom.</a:t>
            </a:r>
            <a:endParaRPr lang="ca-ES" dirty="0" smtClean="0"/>
          </a:p>
        </p:txBody>
      </p:sp>
    </p:spTree>
    <p:extLst>
      <p:ext uri="{BB962C8B-B14F-4D97-AF65-F5344CB8AC3E}">
        <p14:creationId xmlns:p14="http://schemas.microsoft.com/office/powerpoint/2010/main" val="63949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486" y="2276162"/>
            <a:ext cx="6821713" cy="2175873"/>
          </a:xfrm>
        </p:spPr>
        <p:txBody>
          <a:bodyPr/>
          <a:lstStyle/>
          <a:p>
            <a:r>
              <a:rPr lang="ca-ES" dirty="0" err="1" smtClean="0"/>
              <a:t>Main</a:t>
            </a:r>
            <a:r>
              <a:rPr lang="ca-ES" dirty="0" smtClean="0"/>
              <a:t> </a:t>
            </a:r>
            <a:r>
              <a:rPr lang="ca-ES" dirty="0" err="1" smtClean="0"/>
              <a:t>characters</a:t>
            </a:r>
            <a:endParaRPr lang="ca-ES" dirty="0"/>
          </a:p>
        </p:txBody>
      </p:sp>
      <p:pic>
        <p:nvPicPr>
          <p:cNvPr id="4" name="Imagen 3"/>
          <p:cNvPicPr>
            <a:picLocks noChangeAspect="1"/>
          </p:cNvPicPr>
          <p:nvPr/>
        </p:nvPicPr>
        <p:blipFill>
          <a:blip r:embed="rId2"/>
          <a:stretch>
            <a:fillRect/>
          </a:stretch>
        </p:blipFill>
        <p:spPr>
          <a:xfrm>
            <a:off x="8389482" y="1115655"/>
            <a:ext cx="3309031" cy="4496888"/>
          </a:xfrm>
          <a:prstGeom prst="rect">
            <a:avLst/>
          </a:prstGeom>
          <a:ln>
            <a:noFill/>
          </a:ln>
          <a:effectLst>
            <a:softEdge rad="112500"/>
          </a:effectLst>
        </p:spPr>
      </p:pic>
    </p:spTree>
    <p:extLst>
      <p:ext uri="{BB962C8B-B14F-4D97-AF65-F5344CB8AC3E}">
        <p14:creationId xmlns:p14="http://schemas.microsoft.com/office/powerpoint/2010/main" val="411208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014026175"/>
              </p:ext>
            </p:extLst>
          </p:nvPr>
        </p:nvGraphicFramePr>
        <p:xfrm>
          <a:off x="451757" y="381000"/>
          <a:ext cx="11288486" cy="5516880"/>
        </p:xfrm>
        <a:graphic>
          <a:graphicData uri="http://schemas.openxmlformats.org/drawingml/2006/table">
            <a:tbl>
              <a:tblPr firstRow="1" bandRow="1">
                <a:tableStyleId>{B301B821-A1FF-4177-AEE7-76D212191A09}</a:tableStyleId>
              </a:tblPr>
              <a:tblGrid>
                <a:gridCol w="5644243"/>
                <a:gridCol w="5644243"/>
              </a:tblGrid>
              <a:tr h="353181">
                <a:tc>
                  <a:txBody>
                    <a:bodyPr/>
                    <a:lstStyle/>
                    <a:p>
                      <a:r>
                        <a:rPr lang="ca-ES" sz="2000" dirty="0" err="1" smtClean="0"/>
                        <a:t>Characters</a:t>
                      </a:r>
                      <a:endParaRPr lang="ca-ES" sz="2000" dirty="0"/>
                    </a:p>
                  </a:txBody>
                  <a:tcPr/>
                </a:tc>
                <a:tc>
                  <a:txBody>
                    <a:bodyPr/>
                    <a:lstStyle/>
                    <a:p>
                      <a:endParaRPr lang="ca-ES" dirty="0"/>
                    </a:p>
                  </a:txBody>
                  <a:tcPr/>
                </a:tc>
              </a:tr>
              <a:tr h="618067">
                <a:tc>
                  <a:txBody>
                    <a:bodyPr/>
                    <a:lstStyle/>
                    <a:p>
                      <a:r>
                        <a:rPr lang="ca-ES" dirty="0" err="1" smtClean="0"/>
                        <a:t>Mistress</a:t>
                      </a:r>
                      <a:r>
                        <a:rPr lang="ca-ES" dirty="0" smtClean="0"/>
                        <a:t> Ford</a:t>
                      </a:r>
                      <a:endParaRPr lang="ca-ES" dirty="0"/>
                    </a:p>
                  </a:txBody>
                  <a:tcPr/>
                </a:tc>
                <a:tc>
                  <a:txBody>
                    <a:bodyPr/>
                    <a:lstStyle/>
                    <a:p>
                      <a:r>
                        <a:rPr lang="en-US" dirty="0" smtClean="0"/>
                        <a:t>A resident of Windsor, Mistress Ford is married to Ford and is a friend of Mistress Page. </a:t>
                      </a:r>
                      <a:endParaRPr lang="ca-ES" dirty="0"/>
                    </a:p>
                  </a:txBody>
                  <a:tcPr/>
                </a:tc>
              </a:tr>
              <a:tr h="618067">
                <a:tc>
                  <a:txBody>
                    <a:bodyPr/>
                    <a:lstStyle/>
                    <a:p>
                      <a:r>
                        <a:rPr lang="ca-ES" dirty="0" err="1" smtClean="0"/>
                        <a:t>Mistress</a:t>
                      </a:r>
                      <a:r>
                        <a:rPr lang="ca-ES" dirty="0" smtClean="0"/>
                        <a:t> Page</a:t>
                      </a:r>
                      <a:endParaRPr lang="ca-ES" dirty="0"/>
                    </a:p>
                  </a:txBody>
                  <a:tcPr/>
                </a:tc>
                <a:tc>
                  <a:txBody>
                    <a:bodyPr/>
                    <a:lstStyle/>
                    <a:p>
                      <a:r>
                        <a:rPr lang="en-US" dirty="0" smtClean="0"/>
                        <a:t>A resident of Windsor, Mistress Page is married to Page and is a friend of Mistress Ford</a:t>
                      </a:r>
                      <a:endParaRPr lang="ca-ES" dirty="0"/>
                    </a:p>
                  </a:txBody>
                  <a:tcPr/>
                </a:tc>
              </a:tr>
              <a:tr h="1412724">
                <a:tc>
                  <a:txBody>
                    <a:bodyPr/>
                    <a:lstStyle/>
                    <a:p>
                      <a:r>
                        <a:rPr lang="ca-ES" dirty="0" err="1" smtClean="0"/>
                        <a:t>Falstaff</a:t>
                      </a:r>
                      <a:r>
                        <a:rPr lang="ca-ES" dirty="0" smtClean="0"/>
                        <a:t> </a:t>
                      </a:r>
                      <a:endParaRPr lang="ca-ES" dirty="0"/>
                    </a:p>
                  </a:txBody>
                  <a:tcPr/>
                </a:tc>
                <a:tc>
                  <a:txBody>
                    <a:bodyPr/>
                    <a:lstStyle/>
                    <a:p>
                      <a:r>
                        <a:rPr lang="en-US" dirty="0" smtClean="0"/>
                        <a:t>Falstaff is a knight, but he is also a scoundrel and occasionally a thief. Falstaff is boisterous, lively, cowardly, funny, and mischievous; he is one of Shakespeare's most beloved creations, appearing in several of his plays</a:t>
                      </a:r>
                      <a:endParaRPr lang="ca-ES" dirty="0"/>
                    </a:p>
                  </a:txBody>
                  <a:tcPr/>
                </a:tc>
              </a:tr>
              <a:tr h="353181">
                <a:tc>
                  <a:txBody>
                    <a:bodyPr/>
                    <a:lstStyle/>
                    <a:p>
                      <a:r>
                        <a:rPr lang="ca-ES" dirty="0" smtClean="0"/>
                        <a:t>Ford </a:t>
                      </a:r>
                      <a:endParaRPr lang="ca-ES" dirty="0"/>
                    </a:p>
                  </a:txBody>
                  <a:tcPr/>
                </a:tc>
                <a:tc>
                  <a:txBody>
                    <a:bodyPr/>
                    <a:lstStyle/>
                    <a:p>
                      <a:r>
                        <a:rPr lang="ca-ES" dirty="0" smtClean="0"/>
                        <a:t>Husband of </a:t>
                      </a:r>
                      <a:r>
                        <a:rPr lang="ca-ES" dirty="0" err="1" smtClean="0"/>
                        <a:t>Mistress</a:t>
                      </a:r>
                      <a:r>
                        <a:rPr lang="ca-ES" dirty="0" smtClean="0"/>
                        <a:t> Ford.</a:t>
                      </a:r>
                      <a:endParaRPr lang="ca-ES" dirty="0"/>
                    </a:p>
                  </a:txBody>
                  <a:tcPr/>
                </a:tc>
              </a:tr>
              <a:tr h="353181">
                <a:tc>
                  <a:txBody>
                    <a:bodyPr/>
                    <a:lstStyle/>
                    <a:p>
                      <a:r>
                        <a:rPr lang="ca-ES" dirty="0" smtClean="0"/>
                        <a:t>Page</a:t>
                      </a:r>
                      <a:endParaRPr lang="ca-ES" dirty="0"/>
                    </a:p>
                  </a:txBody>
                  <a:tcPr/>
                </a:tc>
                <a:tc>
                  <a:txBody>
                    <a:bodyPr/>
                    <a:lstStyle/>
                    <a:p>
                      <a:r>
                        <a:rPr lang="ca-ES" dirty="0" smtClean="0"/>
                        <a:t>Husband of </a:t>
                      </a:r>
                      <a:r>
                        <a:rPr lang="ca-ES" dirty="0" err="1" smtClean="0"/>
                        <a:t>Mistress</a:t>
                      </a:r>
                      <a:r>
                        <a:rPr lang="ca-ES" dirty="0" smtClean="0"/>
                        <a:t> Page</a:t>
                      </a:r>
                      <a:endParaRPr lang="ca-ES" dirty="0"/>
                    </a:p>
                  </a:txBody>
                  <a:tcPr/>
                </a:tc>
              </a:tr>
              <a:tr h="353181">
                <a:tc>
                  <a:txBody>
                    <a:bodyPr/>
                    <a:lstStyle/>
                    <a:p>
                      <a:r>
                        <a:rPr lang="ca-ES" dirty="0" smtClean="0"/>
                        <a:t>Sir Hugh </a:t>
                      </a:r>
                      <a:r>
                        <a:rPr lang="ca-ES" dirty="0" err="1" smtClean="0"/>
                        <a:t>Evans</a:t>
                      </a:r>
                      <a:endParaRPr lang="ca-ES" dirty="0"/>
                    </a:p>
                  </a:txBody>
                  <a:tcPr/>
                </a:tc>
                <a:tc>
                  <a:txBody>
                    <a:bodyPr/>
                    <a:lstStyle/>
                    <a:p>
                      <a:r>
                        <a:rPr lang="en-US" dirty="0" smtClean="0"/>
                        <a:t>Sir Hugh Evans is the local clergyman</a:t>
                      </a:r>
                      <a:endParaRPr lang="ca-ES" dirty="0"/>
                    </a:p>
                  </a:txBody>
                  <a:tcPr/>
                </a:tc>
              </a:tr>
              <a:tr h="353181">
                <a:tc>
                  <a:txBody>
                    <a:bodyPr/>
                    <a:lstStyle/>
                    <a:p>
                      <a:r>
                        <a:rPr lang="ca-ES" dirty="0" err="1" smtClean="0"/>
                        <a:t>Caius</a:t>
                      </a:r>
                      <a:r>
                        <a:rPr lang="ca-ES" dirty="0" smtClean="0"/>
                        <a:t> </a:t>
                      </a:r>
                      <a:endParaRPr lang="ca-ES" dirty="0"/>
                    </a:p>
                  </a:txBody>
                  <a:tcPr/>
                </a:tc>
                <a:tc>
                  <a:txBody>
                    <a:bodyPr/>
                    <a:lstStyle/>
                    <a:p>
                      <a:r>
                        <a:rPr lang="en-US" dirty="0" smtClean="0"/>
                        <a:t>The local doctor, Caius is Mistress </a:t>
                      </a:r>
                      <a:r>
                        <a:rPr lang="en-US" dirty="0" err="1" smtClean="0"/>
                        <a:t>Quickly's</a:t>
                      </a:r>
                      <a:r>
                        <a:rPr lang="en-US" dirty="0" smtClean="0"/>
                        <a:t> master.</a:t>
                      </a:r>
                      <a:endParaRPr lang="ca-ES" dirty="0"/>
                    </a:p>
                  </a:txBody>
                  <a:tcPr/>
                </a:tc>
              </a:tr>
              <a:tr h="882953">
                <a:tc>
                  <a:txBody>
                    <a:bodyPr/>
                    <a:lstStyle/>
                    <a:p>
                      <a:r>
                        <a:rPr lang="ca-ES" dirty="0" smtClean="0"/>
                        <a:t>Anne Page</a:t>
                      </a:r>
                      <a:endParaRPr lang="ca-ES" dirty="0"/>
                    </a:p>
                  </a:txBody>
                  <a:tcPr/>
                </a:tc>
                <a:tc>
                  <a:txBody>
                    <a:bodyPr/>
                    <a:lstStyle/>
                    <a:p>
                      <a:r>
                        <a:rPr lang="en-US" dirty="0" smtClean="0"/>
                        <a:t>Daughter of Page and Mistress Page, Anne is sought for marriage by an array of idiots, including Caius and Slender</a:t>
                      </a:r>
                      <a:endParaRPr lang="ca-ES" dirty="0"/>
                    </a:p>
                  </a:txBody>
                  <a:tcPr/>
                </a:tc>
              </a:tr>
            </a:tbl>
          </a:graphicData>
        </a:graphic>
      </p:graphicFrame>
    </p:spTree>
    <p:extLst>
      <p:ext uri="{BB962C8B-B14F-4D97-AF65-F5344CB8AC3E}">
        <p14:creationId xmlns:p14="http://schemas.microsoft.com/office/powerpoint/2010/main" val="22124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ca-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21309654"/>
              </p:ext>
            </p:extLst>
          </p:nvPr>
        </p:nvGraphicFramePr>
        <p:xfrm>
          <a:off x="319312" y="380997"/>
          <a:ext cx="11611430" cy="5397784"/>
        </p:xfrm>
        <a:graphic>
          <a:graphicData uri="http://schemas.openxmlformats.org/drawingml/2006/table">
            <a:tbl>
              <a:tblPr firstRow="1" bandRow="1">
                <a:tableStyleId>{B301B821-A1FF-4177-AEE7-76D212191A09}</a:tableStyleId>
              </a:tblPr>
              <a:tblGrid>
                <a:gridCol w="5805715"/>
                <a:gridCol w="5805715"/>
              </a:tblGrid>
              <a:tr h="588232">
                <a:tc>
                  <a:txBody>
                    <a:bodyPr/>
                    <a:lstStyle/>
                    <a:p>
                      <a:r>
                        <a:rPr lang="ca-ES" sz="2000" dirty="0" err="1" smtClean="0"/>
                        <a:t>Characters</a:t>
                      </a:r>
                      <a:endParaRPr lang="ca-ES" sz="2000" dirty="0"/>
                    </a:p>
                  </a:txBody>
                  <a:tcPr/>
                </a:tc>
                <a:tc>
                  <a:txBody>
                    <a:bodyPr/>
                    <a:lstStyle/>
                    <a:p>
                      <a:endParaRPr lang="ca-ES"/>
                    </a:p>
                  </a:txBody>
                  <a:tcPr/>
                </a:tc>
              </a:tr>
              <a:tr h="588232">
                <a:tc>
                  <a:txBody>
                    <a:bodyPr/>
                    <a:lstStyle/>
                    <a:p>
                      <a:r>
                        <a:rPr lang="ca-ES" dirty="0" err="1" smtClean="0"/>
                        <a:t>Fenton</a:t>
                      </a:r>
                      <a:r>
                        <a:rPr lang="ca-ES" dirty="0" smtClean="0"/>
                        <a:t> </a:t>
                      </a:r>
                      <a:endParaRPr lang="ca-ES" dirty="0"/>
                    </a:p>
                  </a:txBody>
                  <a:tcPr/>
                </a:tc>
                <a:tc>
                  <a:txBody>
                    <a:bodyPr/>
                    <a:lstStyle/>
                    <a:p>
                      <a:r>
                        <a:rPr lang="en-US" dirty="0" smtClean="0"/>
                        <a:t>A suitor for Anne Page's hand</a:t>
                      </a:r>
                      <a:endParaRPr lang="ca-ES" dirty="0"/>
                    </a:p>
                  </a:txBody>
                  <a:tcPr/>
                </a:tc>
              </a:tr>
              <a:tr h="588232">
                <a:tc>
                  <a:txBody>
                    <a:bodyPr/>
                    <a:lstStyle/>
                    <a:p>
                      <a:r>
                        <a:rPr lang="ca-ES" dirty="0" err="1" smtClean="0"/>
                        <a:t>Slender</a:t>
                      </a:r>
                      <a:endParaRPr lang="ca-ES" dirty="0"/>
                    </a:p>
                  </a:txBody>
                  <a:tcPr/>
                </a:tc>
                <a:tc>
                  <a:txBody>
                    <a:bodyPr/>
                    <a:lstStyle/>
                    <a:p>
                      <a:r>
                        <a:rPr lang="en-US" dirty="0" smtClean="0"/>
                        <a:t>The third suitor for Anne Page's hand</a:t>
                      </a:r>
                      <a:endParaRPr lang="ca-ES" dirty="0"/>
                    </a:p>
                  </a:txBody>
                  <a:tcPr/>
                </a:tc>
              </a:tr>
              <a:tr h="588232">
                <a:tc>
                  <a:txBody>
                    <a:bodyPr/>
                    <a:lstStyle/>
                    <a:p>
                      <a:r>
                        <a:rPr lang="ca-ES" dirty="0" err="1" smtClean="0"/>
                        <a:t>Shallow</a:t>
                      </a:r>
                      <a:r>
                        <a:rPr lang="ca-ES" dirty="0" smtClean="0"/>
                        <a:t> </a:t>
                      </a:r>
                      <a:endParaRPr lang="ca-ES" dirty="0"/>
                    </a:p>
                  </a:txBody>
                  <a:tcPr/>
                </a:tc>
                <a:tc>
                  <a:txBody>
                    <a:bodyPr/>
                    <a:lstStyle/>
                    <a:p>
                      <a:r>
                        <a:rPr lang="en-US" dirty="0" smtClean="0"/>
                        <a:t>Shallow is a figure of the law, but nevertheless a foolish character of misplaced authority.</a:t>
                      </a:r>
                      <a:endParaRPr lang="ca-ES" dirty="0"/>
                    </a:p>
                  </a:txBody>
                  <a:tcPr/>
                </a:tc>
              </a:tr>
              <a:tr h="588232">
                <a:tc>
                  <a:txBody>
                    <a:bodyPr/>
                    <a:lstStyle/>
                    <a:p>
                      <a:r>
                        <a:rPr lang="ca-ES" dirty="0" err="1" smtClean="0"/>
                        <a:t>Mistress</a:t>
                      </a:r>
                      <a:r>
                        <a:rPr lang="ca-ES" dirty="0" smtClean="0"/>
                        <a:t> </a:t>
                      </a:r>
                      <a:r>
                        <a:rPr lang="ca-ES" dirty="0" err="1" smtClean="0"/>
                        <a:t>Quickly</a:t>
                      </a:r>
                      <a:endParaRPr lang="ca-ES" dirty="0"/>
                    </a:p>
                  </a:txBody>
                  <a:tcPr/>
                </a:tc>
                <a:tc>
                  <a:txBody>
                    <a:bodyPr/>
                    <a:lstStyle/>
                    <a:p>
                      <a:r>
                        <a:rPr lang="en-US" dirty="0" smtClean="0"/>
                        <a:t>Caius's servant, Mistress Quickly is everyone's messenger</a:t>
                      </a:r>
                      <a:endParaRPr lang="ca-ES" dirty="0"/>
                    </a:p>
                  </a:txBody>
                  <a:tcPr/>
                </a:tc>
              </a:tr>
              <a:tr h="588232">
                <a:tc>
                  <a:txBody>
                    <a:bodyPr/>
                    <a:lstStyle/>
                    <a:p>
                      <a:r>
                        <a:rPr lang="ca-ES" dirty="0" err="1" smtClean="0"/>
                        <a:t>Bardolph</a:t>
                      </a:r>
                      <a:r>
                        <a:rPr lang="ca-ES" dirty="0" smtClean="0"/>
                        <a:t>/</a:t>
                      </a:r>
                      <a:r>
                        <a:rPr lang="ca-ES" dirty="0" err="1" smtClean="0"/>
                        <a:t>Nim</a:t>
                      </a:r>
                      <a:r>
                        <a:rPr lang="ca-ES" dirty="0" smtClean="0"/>
                        <a:t>/</a:t>
                      </a:r>
                      <a:r>
                        <a:rPr lang="ca-ES" baseline="0" dirty="0" err="1" smtClean="0"/>
                        <a:t>Pistol</a:t>
                      </a:r>
                      <a:endParaRPr lang="ca-ES" dirty="0"/>
                    </a:p>
                  </a:txBody>
                  <a:tcPr/>
                </a:tc>
                <a:tc>
                  <a:txBody>
                    <a:bodyPr/>
                    <a:lstStyle/>
                    <a:p>
                      <a:r>
                        <a:rPr lang="ca-ES" dirty="0" err="1" smtClean="0"/>
                        <a:t>One</a:t>
                      </a:r>
                      <a:r>
                        <a:rPr lang="ca-ES" dirty="0" smtClean="0"/>
                        <a:t> of </a:t>
                      </a:r>
                      <a:r>
                        <a:rPr lang="ca-ES" dirty="0" err="1" smtClean="0"/>
                        <a:t>Falstaff's</a:t>
                      </a:r>
                      <a:r>
                        <a:rPr lang="ca-ES" dirty="0" smtClean="0"/>
                        <a:t> </a:t>
                      </a:r>
                      <a:r>
                        <a:rPr lang="ca-ES" dirty="0" err="1" smtClean="0"/>
                        <a:t>men</a:t>
                      </a:r>
                      <a:endParaRPr lang="ca-ES" dirty="0"/>
                    </a:p>
                  </a:txBody>
                  <a:tcPr/>
                </a:tc>
              </a:tr>
              <a:tr h="588232">
                <a:tc>
                  <a:txBody>
                    <a:bodyPr/>
                    <a:lstStyle/>
                    <a:p>
                      <a:r>
                        <a:rPr lang="ca-ES" dirty="0" smtClean="0"/>
                        <a:t>Host</a:t>
                      </a:r>
                      <a:endParaRPr lang="ca-ES" dirty="0"/>
                    </a:p>
                  </a:txBody>
                  <a:tcPr/>
                </a:tc>
                <a:tc>
                  <a:txBody>
                    <a:bodyPr/>
                    <a:lstStyle/>
                    <a:p>
                      <a:r>
                        <a:rPr lang="en-US" dirty="0" smtClean="0"/>
                        <a:t>Host of the Garter Inn</a:t>
                      </a:r>
                      <a:endParaRPr lang="ca-ES" dirty="0"/>
                    </a:p>
                  </a:txBody>
                  <a:tcPr/>
                </a:tc>
              </a:tr>
              <a:tr h="588232">
                <a:tc>
                  <a:txBody>
                    <a:bodyPr/>
                    <a:lstStyle/>
                    <a:p>
                      <a:r>
                        <a:rPr lang="ca-ES" dirty="0" smtClean="0"/>
                        <a:t>William Page</a:t>
                      </a:r>
                      <a:endParaRPr lang="ca-ES" dirty="0"/>
                    </a:p>
                  </a:txBody>
                  <a:tcPr/>
                </a:tc>
                <a:tc>
                  <a:txBody>
                    <a:bodyPr/>
                    <a:lstStyle/>
                    <a:p>
                      <a:r>
                        <a:rPr lang="ca-ES" dirty="0" err="1" smtClean="0"/>
                        <a:t>Page's</a:t>
                      </a:r>
                      <a:r>
                        <a:rPr lang="ca-ES" dirty="0" smtClean="0"/>
                        <a:t> son</a:t>
                      </a:r>
                      <a:endParaRPr lang="ca-ES" dirty="0"/>
                    </a:p>
                  </a:txBody>
                  <a:tcPr/>
                </a:tc>
              </a:tr>
              <a:tr h="588232">
                <a:tc>
                  <a:txBody>
                    <a:bodyPr/>
                    <a:lstStyle/>
                    <a:p>
                      <a:r>
                        <a:rPr lang="ca-ES" dirty="0" smtClean="0"/>
                        <a:t>Simple </a:t>
                      </a:r>
                      <a:endParaRPr lang="ca-ES" dirty="0"/>
                    </a:p>
                  </a:txBody>
                  <a:tcPr/>
                </a:tc>
                <a:tc>
                  <a:txBody>
                    <a:bodyPr/>
                    <a:lstStyle/>
                    <a:p>
                      <a:r>
                        <a:rPr lang="ca-ES" dirty="0" smtClean="0"/>
                        <a:t> </a:t>
                      </a:r>
                      <a:r>
                        <a:rPr lang="ca-ES" dirty="0" err="1" smtClean="0"/>
                        <a:t>Slender's</a:t>
                      </a:r>
                      <a:r>
                        <a:rPr lang="ca-ES" dirty="0" smtClean="0"/>
                        <a:t> servant.</a:t>
                      </a:r>
                    </a:p>
                    <a:p>
                      <a:endParaRPr lang="ca-ES" dirty="0"/>
                    </a:p>
                  </a:txBody>
                  <a:tcPr/>
                </a:tc>
              </a:tr>
            </a:tbl>
          </a:graphicData>
        </a:graphic>
      </p:graphicFrame>
    </p:spTree>
    <p:extLst>
      <p:ext uri="{BB962C8B-B14F-4D97-AF65-F5344CB8AC3E}">
        <p14:creationId xmlns:p14="http://schemas.microsoft.com/office/powerpoint/2010/main" val="17898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624" y="2653579"/>
            <a:ext cx="6357091" cy="1553028"/>
          </a:xfrm>
        </p:spPr>
        <p:txBody>
          <a:bodyPr>
            <a:normAutofit/>
          </a:bodyPr>
          <a:lstStyle/>
          <a:p>
            <a:r>
              <a:rPr lang="en-US" i="1" dirty="0">
                <a:effectLst/>
              </a:rPr>
              <a:t>the development of the </a:t>
            </a:r>
            <a:r>
              <a:rPr lang="en-US" i="1" dirty="0" smtClean="0">
                <a:effectLst/>
              </a:rPr>
              <a:t>story</a:t>
            </a:r>
            <a:endParaRPr lang="ca-ES" dirty="0"/>
          </a:p>
        </p:txBody>
      </p:sp>
      <p:pic>
        <p:nvPicPr>
          <p:cNvPr id="5" name="Imagen 4"/>
          <p:cNvPicPr>
            <a:picLocks noChangeAspect="1"/>
          </p:cNvPicPr>
          <p:nvPr/>
        </p:nvPicPr>
        <p:blipFill>
          <a:blip r:embed="rId2"/>
          <a:stretch>
            <a:fillRect/>
          </a:stretch>
        </p:blipFill>
        <p:spPr>
          <a:xfrm>
            <a:off x="8280732" y="885372"/>
            <a:ext cx="3142178" cy="5089443"/>
          </a:xfrm>
          <a:prstGeom prst="rect">
            <a:avLst/>
          </a:prstGeom>
          <a:ln>
            <a:noFill/>
          </a:ln>
          <a:effectLst>
            <a:softEdge rad="112500"/>
          </a:effectLst>
        </p:spPr>
      </p:pic>
    </p:spTree>
    <p:extLst>
      <p:ext uri="{BB962C8B-B14F-4D97-AF65-F5344CB8AC3E}">
        <p14:creationId xmlns:p14="http://schemas.microsoft.com/office/powerpoint/2010/main" val="93337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línea roja para empresas (pantalla ancha)</Template>
  <TotalTime>0</TotalTime>
  <Words>383</Words>
  <Application>Microsoft Office PowerPoint</Application>
  <PresentationFormat>Panorámica</PresentationFormat>
  <Paragraphs>57</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Cambria</vt:lpstr>
      <vt:lpstr>Wingdings</vt:lpstr>
      <vt:lpstr>Red Line Business 16x9</vt:lpstr>
      <vt:lpstr>SHAKESPEARE’S PROJECT</vt:lpstr>
      <vt:lpstr>the merry wives of windsor</vt:lpstr>
      <vt:lpstr>Index</vt:lpstr>
      <vt:lpstr>The author </vt:lpstr>
      <vt:lpstr>The author William Shakespeare’s</vt:lpstr>
      <vt:lpstr>Main characters</vt:lpstr>
      <vt:lpstr>Presentación de PowerPoint</vt:lpstr>
      <vt:lpstr>Presentación de PowerPoint</vt:lpstr>
      <vt:lpstr>the development of the story</vt:lpstr>
      <vt:lpstr>the development of the story</vt:lpstr>
      <vt:lpstr>the development of the story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2016-10-11T14:25:47Z</dcterms:created>
  <dcterms:modified xsi:type="dcterms:W3CDTF">2016-11-09T19:10:25Z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